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1" r:id="rId2"/>
    <p:sldId id="257" r:id="rId3"/>
    <p:sldId id="262" r:id="rId4"/>
    <p:sldId id="263" r:id="rId5"/>
    <p:sldId id="264" r:id="rId6"/>
    <p:sldId id="266" r:id="rId7"/>
    <p:sldId id="267" r:id="rId8"/>
    <p:sldId id="269" r:id="rId9"/>
    <p:sldId id="270" r:id="rId10"/>
    <p:sldId id="272" r:id="rId11"/>
    <p:sldId id="273" r:id="rId12"/>
    <p:sldId id="274" r:id="rId13"/>
    <p:sldId id="275" r:id="rId14"/>
    <p:sldId id="276" r:id="rId15"/>
    <p:sldId id="277" r:id="rId16"/>
    <p:sldId id="278" r:id="rId17"/>
  </p:sldIdLst>
  <p:sldSz cx="12192000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06" autoAdjust="0"/>
  </p:normalViewPr>
  <p:slideViewPr>
    <p:cSldViewPr snapToGrid="0">
      <p:cViewPr varScale="1">
        <p:scale>
          <a:sx n="108" d="100"/>
          <a:sy n="108" d="100"/>
        </p:scale>
        <p:origin x="714" y="9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0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1A6FE20-6B29-4AAD-B908-06C5859EAFE5}" type="datetime1">
              <a:rPr lang="tr-TR" smtClean="0"/>
              <a:t>1.04.2026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1CAE16B-A792-4401-8DAA-67B986E5EE7E}" type="datetime1">
              <a:rPr lang="tr-TR" noProof="0" smtClean="0"/>
              <a:t>1.04.2026</a:t>
            </a:fld>
            <a:endParaRPr lang="tr-TR" noProof="0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2869989-EB00-4EE7-BCB5-25BDC5BB29F8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9255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lar Yer Tutucusu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2869989-EB00-4EE7-BCB5-25BDC5BB29F8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6204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5871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9842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1103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85171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6916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2462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Düz Bağlayıcı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Düz Bağlayıcı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Düz Bağlayıcı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Düz Bağlayıcı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Bağlayıcı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Bağlayıcı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Bağlayıcı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Bağlayıcı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Düz Bağlayıcı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Bağlayıcı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Bağlayıcı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Bağlayıcı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Düz Bağlayıcı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Düz Bağlayıcı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Düz Bağlayıcı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Düz Bağlayıcı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Düz Bağlayıcı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Düz Bağlayıcı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Düz Bağlayıcı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Düz Bağlayıcı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Düz Bağlayıcı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Düz Bağlayıcı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Düz Bağlayıcı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Düz Bağlayıcı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Düz Bağlayıcı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Düz Bağlayıcı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Düz Bağlayıcı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Düz Bağlayıcı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Düz Bağlayıcı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Düz Bağlayıcı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Düz Bağlayıcı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Düz Bağlayıcı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Düz Bağlayıcı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Düz Bağlayıcı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Düz Bağlayıcı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Düz Bağlayıcı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Düz Bağlayıcı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Düz Bağlayıcı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Düz Bağlayıcı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Düz Bağlayıcı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Düz Bağlayıcı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rtlCol="0"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tr-TR" noProof="0"/>
              <a:t>Asıl alt başlık stilini düzenlemek için tıklayın</a:t>
            </a:r>
            <a:endParaRPr lang="tr-TR" noProof="0" dirty="0"/>
          </a:p>
        </p:txBody>
      </p:sp>
      <p:cxnSp>
        <p:nvCxnSpPr>
          <p:cNvPr id="58" name="Düz Bağlayıcı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F96638-FC1D-464E-8AEE-10ECB2C98B32}" type="datetime1">
              <a:rPr lang="tr-TR" noProof="0" smtClean="0"/>
              <a:t>1.04.2026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2217C8-3645-4914-A5E0-B31866D8B7CD}" type="datetime1">
              <a:rPr lang="tr-TR" noProof="0" smtClean="0"/>
              <a:t>1.04.2026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E775C3-19A8-4781-9C99-8E2623D9DB5A}" type="datetime1">
              <a:rPr lang="tr-TR" noProof="0" smtClean="0"/>
              <a:t>1.04.2026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Düz Bağlayıcı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Düz Bağlayıcı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Düz Bağlayıcı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Bağlayıcı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Bağlayıcı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Bağlayıcı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Bağlayıcı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Düz Bağlayıcı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Bağlayıcı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Bağlayıcı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Bağlayıcı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Bağlayıcı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Düz Bağlayıcı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Düz Bağlayıcı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Düz Bağlayıcı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Düz Bağlayıcı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Düz Bağlayıcı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Düz Bağlayıcı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Düz Bağlayıcı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Düz Bağlayıcı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Düz Bağlayıcı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Düz Bağlayıcı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Düz Bağlayıcı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Düz Bağlayıcı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Düz Bağlayıcı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Düz Bağlayıcı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Düz Bağlayıcı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Düz Bağlayıcı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Düz Bağlayıcı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Düz Bağlayıcı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Düz Bağlayıcı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Düz Bağlayıcı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Düz Bağlayıcı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Düz Bağlayıcı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Düz Bağlayıcı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Düz Bağlayıcı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Düz Bağlayıcı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Düz Bağlayıcı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Düz Bağlayıcı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Düz Bağlayıcı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Düz Bağlayıcı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cxnSp>
        <p:nvCxnSpPr>
          <p:cNvPr id="58" name="Düz Bağlayıcı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6E8099-91A2-4480-AA38-D429DA4DFE01}" type="datetime1">
              <a:rPr lang="tr-TR" noProof="0" smtClean="0"/>
              <a:t>1.04.2026</a:t>
            </a:fld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6CBFD9-EC20-4370-9A1E-1280A2324F49}" type="datetime1">
              <a:rPr lang="tr-TR" noProof="0" smtClean="0"/>
              <a:t>1.04.2026</a:t>
            </a:fld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1D1325-2B19-4778-BD3B-CAC0A3DA1900}" type="datetime1">
              <a:rPr lang="tr-TR" noProof="0" smtClean="0"/>
              <a:t>1.04.2026</a:t>
            </a:fld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Düz Bağlayıcı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Düz Bağlayıcı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Düz Bağlayıcı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Düz Bağlayıcı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Düz Bağlayıcı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Düz Bağlayıcı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Düz Bağlayıcı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Düz Bağlayıcı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Düz Bağlayıcı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Düz Bağlayıcı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Düz Bağlayıcı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Düz Bağlayıcı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Düz Bağlayıcı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Düz Bağlayıcı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Düz Bağlayıcı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Düz Bağlayıcı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Düz Bağlayıcı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Düz Bağlayıcı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Düz Bağlayıcı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Düz Bağlayıcı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Düz Bağlayıcı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Düz Bağlayıcı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Düz Bağlayıcı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Düz Bağlayıcı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Düz Bağlayıcı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Düz Bağlayıcı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Düz Bağlayıcı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Düz Bağlayıcı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Düz Bağlayıcı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Düz Bağlayıcı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Düz Bağlayıcı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Düz Bağlayıcı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Düz Bağlayıcı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Düz Bağlayıcı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Düz Bağlayıcı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Düz Bağlayıcı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Düz Bağlayıcı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Düz Bağlayıcı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Düz Bağlayıcı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Düz Bağlayıcı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Düz Bağlayıcı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Düz Bağlayıcı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Düz Bağlayıcı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Düz Bağlayıcı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Alt Bilgi Yer Tutucusu 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212" name="Tarih Yer Tutucusu 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D19697E-2130-485F-AD3C-A863ED81542E}" type="datetime1">
              <a:rPr lang="tr-TR" noProof="0" smtClean="0"/>
              <a:t>1.04.2026</a:t>
            </a:fld>
            <a:endParaRPr lang="tr-TR" noProof="0" dirty="0"/>
          </a:p>
        </p:txBody>
      </p:sp>
      <p:sp>
        <p:nvSpPr>
          <p:cNvPr id="214" name="Slayt Numarası Yer Tutucusu 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Resim Yazılı İçerik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Düz Bağlayıcı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Düz Bağlayıcı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Bağlayıcı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Bağlayıcı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Bağlayıcı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Bağlayıcı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Düz Bağlayıcı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Bağlayıcı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Bağlayıcı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Bağlayıcı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Bağlayıcı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Düz Bağlayıcı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Düz Bağlayıcı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Düz Bağlayıcı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Düz Bağlayıcı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Düz Bağlayıcı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Düz Bağlayıcı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Düz Bağlayıcı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Düz Bağlayıcı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Düz Bağlayıcı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Düz Bağlayıcı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Düz Bağlayıcı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Düz Bağlayıcı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Düz Bağlayıcı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Düz Bağlayıcı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Düz Bağlayıcı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Düz Bağlayıcı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Düz Bağlayıcı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Düz Bağlayıcı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Düz Bağlayıcı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Düz Bağlayıcı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Düz Bağlayıcı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Düz Bağlayıcı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Düz Bağlayıcı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Düz Bağlayıcı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Düz Bağlayıcı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Düz Bağlayıcı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Düz Bağlayıcı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Düz Bağlayıcı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Düz Bağlayıcı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Düz Bağlayıcı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Düz Bağlayıcı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Dikdörtgen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  <p:cxnSp>
        <p:nvCxnSpPr>
          <p:cNvPr id="60" name="Düz Bağlayıcı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177BB19-EAE0-465C-9FE8-0DE141F45AC0}" type="datetime1">
              <a:rPr lang="tr-TR" noProof="0" smtClean="0"/>
              <a:t>1.04.2026</a:t>
            </a:fld>
            <a:endParaRPr lang="tr-TR" noProof="0" dirty="0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Resim Yazılı Resim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Düz Bağlayıcı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Düz Bağlayıcı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Bağlayıcı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Bağlayıcı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Bağlayıcı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Bağlayıcı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Düz Bağlayıcı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Bağlayıcı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Bağlayıcı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Bağlayıcı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Bağlayıcı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Düz Bağlayıcı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Düz Bağlayıcı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Düz Bağlayıcı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Düz Bağlayıcı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Düz Bağlayıcı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Düz Bağlayıcı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Düz Bağlayıcı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Düz Bağlayıcı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Düz Bağlayıcı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Düz Bağlayıcı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Düz Bağlayıcı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Düz Bağlayıcı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Düz Bağlayıcı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Düz Bağlayıcı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Düz Bağlayıcı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Düz Bağlayıcı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Düz Bağlayıcı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Düz Bağlayıcı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Düz Bağlayıcı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Düz Bağlayıcı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Düz Bağlayıcı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Düz Bağlayıcı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Düz Bağlayıcı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Düz Bağlayıcı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Düz Bağlayıcı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Düz Bağlayıcı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Düz Bağlayıcı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Düz Bağlayıcı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Düz Bağlayıcı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Düz Bağlayıcı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Dikdörtgen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cxnSp>
        <p:nvCxnSpPr>
          <p:cNvPr id="59" name="Düz Bağlayıcı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tr-TR" noProof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Resim Yer Tutucusu 2" descr="Resim eklemek için boş yer tutucu. Yer tutucuya tıklayın ve eklemek istediğiniz resmi seçin."/>
          <p:cNvSpPr>
            <a:spLocks noGrp="1"/>
          </p:cNvSpPr>
          <p:nvPr>
            <p:ph type="pic" idx="1"/>
          </p:nvPr>
        </p:nvSpPr>
        <p:spPr>
          <a:xfrm>
            <a:off x="-13663" y="-2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/>
              <a:t>Resim eklemek için simgeye tıklayın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/>
              <a:t>Asıl metin stillerini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Düz Bağlayıcı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Düz Bağlayıcı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Düz Bağlayıcı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Düz Bağlayıcı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Düz Bağlayıcı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Düz Bağlayıcı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Düz Bağlayıcı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Düz Bağlayıcı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Düz Bağlayıcı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Düz Bağlayıcı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Düz Bağlayıcı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Düz Bağlayıcı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Düz Bağlayıcı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Düz Bağlayıcı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Düz Bağlayıcı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Düz Bağlayıcı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Düz Bağlayıcı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Düz Bağlayıcı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Düz Bağlayıcı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Düz Bağlayıcı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Düz Bağlayıcı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Düz Bağlayıcı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Düz Bağlayıcı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Düz Bağlayıcı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Düz Bağlayıcı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Düz Bağlayıcı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Düz Bağlayıcı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Düz Bağlayıcı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Düz Bağlayıcı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Düz Bağlayıcı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Düz Bağlayıcı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Düz Bağlayıcı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Düz Bağlayıcı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Düz Bağlayıcı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Düz Bağlayıcı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Düz Bağlayıcı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Düz Bağlayıcı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Düz Bağlayıcı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Düz Bağlayıcı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Düz Bağlayıcı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Düz Bağlayıcı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Düz Bağlayıcı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Düz Bağlayıcı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Düz Bağlayıcı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Düz Bağlayıcı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Düz Bağlayıcı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cxnSp>
        <p:nvCxnSpPr>
          <p:cNvPr id="148" name="Düz Bağlayıcı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r>
              <a:rPr lang="tr-TR" noProof="0" dirty="0"/>
              <a:t>Alt bilgi ekleme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E8AC57A4-246E-4485-A6C7-BD50DA509122}" type="datetime1">
              <a:rPr lang="tr-TR" noProof="0" smtClean="0"/>
              <a:t>1.04.2026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103;p1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0D2F8CC4-B533-603E-EB1F-65A69E77C1D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5122" y="406866"/>
            <a:ext cx="3401756" cy="224910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02;p1">
            <a:extLst>
              <a:ext uri="{FF2B5EF4-FFF2-40B4-BE49-F238E27FC236}">
                <a16:creationId xmlns:a16="http://schemas.microsoft.com/office/drawing/2014/main" xmlns="" id="{C9801083-B003-EC73-7FD8-A04F7DAE470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96000" y="5323268"/>
            <a:ext cx="1527361" cy="112786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01;p1">
            <a:extLst>
              <a:ext uri="{FF2B5EF4-FFF2-40B4-BE49-F238E27FC236}">
                <a16:creationId xmlns:a16="http://schemas.microsoft.com/office/drawing/2014/main" xmlns="" id="{4DA577EB-C5C5-40B5-96FE-378B02B2CF5C}"/>
              </a:ext>
            </a:extLst>
          </p:cNvPr>
          <p:cNvSpPr txBox="1"/>
          <p:nvPr/>
        </p:nvSpPr>
        <p:spPr>
          <a:xfrm>
            <a:off x="437119" y="3655583"/>
            <a:ext cx="11047500" cy="1177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700" b="1"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200" b="1" dirty="0">
              <a:solidFill>
                <a:schemeClr val="dk1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-TR" sz="1800" b="1" dirty="0">
                <a:solidFill>
                  <a:schemeClr val="dk1"/>
                </a:solidFill>
              </a:rPr>
              <a:t>(YAZAR ADI)</a:t>
            </a:r>
            <a:endParaRPr sz="3200" b="1" dirty="0">
              <a:solidFill>
                <a:schemeClr val="dk1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949" y="5323268"/>
            <a:ext cx="1461207" cy="1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25E253CC-8497-C002-939B-B517CC2608A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76867" y="124769"/>
            <a:ext cx="2152650" cy="131256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76;p11">
            <a:extLst>
              <a:ext uri="{FF2B5EF4-FFF2-40B4-BE49-F238E27FC236}">
                <a16:creationId xmlns:a16="http://schemas.microsoft.com/office/drawing/2014/main" xmlns="" id="{06F2BD5D-1F42-C695-66CF-4B9E7981D1BE}"/>
              </a:ext>
            </a:extLst>
          </p:cNvPr>
          <p:cNvSpPr txBox="1"/>
          <p:nvPr/>
        </p:nvSpPr>
        <p:spPr>
          <a:xfrm>
            <a:off x="162483" y="694381"/>
            <a:ext cx="3176587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 err="1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BULGULAR</a:t>
            </a:r>
            <a:r>
              <a:rPr lang="en-US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 - 1</a:t>
            </a:r>
            <a:r>
              <a:rPr lang="en-US" sz="1600" b="0" i="0" u="none" dirty="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/>
            </a:r>
            <a:br>
              <a:rPr lang="en-US" sz="1600" b="0" i="0" u="none" dirty="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41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76;p11">
            <a:extLst>
              <a:ext uri="{FF2B5EF4-FFF2-40B4-BE49-F238E27FC236}">
                <a16:creationId xmlns:a16="http://schemas.microsoft.com/office/drawing/2014/main" xmlns="" id="{06A23AC0-6CA4-04D1-416E-D36AE264AD2F}"/>
              </a:ext>
            </a:extLst>
          </p:cNvPr>
          <p:cNvSpPr txBox="1"/>
          <p:nvPr/>
        </p:nvSpPr>
        <p:spPr>
          <a:xfrm>
            <a:off x="162483" y="694381"/>
            <a:ext cx="3176587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 err="1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BULGULAR</a:t>
            </a:r>
            <a:r>
              <a:rPr lang="en-US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 - </a:t>
            </a:r>
            <a:r>
              <a:rPr lang="tr-TR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2</a:t>
            </a:r>
            <a:r>
              <a:rPr lang="en-US" sz="1600" b="0" i="0" u="none" dirty="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/>
            </a:r>
            <a:br>
              <a:rPr lang="en-US" sz="1600" b="0" i="0" u="none" dirty="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dirty="0"/>
          </a:p>
        </p:txBody>
      </p:sp>
      <p:pic>
        <p:nvPicPr>
          <p:cNvPr id="8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576C0117-1C6A-6159-1233-C0F3895F8C5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76867" y="124769"/>
            <a:ext cx="2152650" cy="1312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881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9D0E210E-3BAC-0DEC-B059-DEA32932559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876867" y="124769"/>
            <a:ext cx="2152650" cy="131256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76;p11">
            <a:extLst>
              <a:ext uri="{FF2B5EF4-FFF2-40B4-BE49-F238E27FC236}">
                <a16:creationId xmlns:a16="http://schemas.microsoft.com/office/drawing/2014/main" xmlns="" id="{FE040FFF-0E56-2E94-4D31-4FEC1EA734EF}"/>
              </a:ext>
            </a:extLst>
          </p:cNvPr>
          <p:cNvSpPr txBox="1"/>
          <p:nvPr/>
        </p:nvSpPr>
        <p:spPr>
          <a:xfrm>
            <a:off x="162483" y="694381"/>
            <a:ext cx="3176587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 err="1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BULGULAR</a:t>
            </a:r>
            <a:r>
              <a:rPr lang="en-US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 - </a:t>
            </a:r>
            <a:r>
              <a:rPr lang="tr-TR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3</a:t>
            </a:r>
            <a:r>
              <a:rPr lang="en-US" sz="1600" b="0" i="0" u="none" dirty="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/>
            </a:r>
            <a:br>
              <a:rPr lang="en-US" sz="1600" b="0" i="0" u="none" dirty="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17344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1AFF1C12-5F3A-E0B0-ABA3-11048BDC6DA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13937" y="160638"/>
            <a:ext cx="2152650" cy="131256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05;p15">
            <a:extLst>
              <a:ext uri="{FF2B5EF4-FFF2-40B4-BE49-F238E27FC236}">
                <a16:creationId xmlns:a16="http://schemas.microsoft.com/office/drawing/2014/main" xmlns="" id="{AE3246F0-E920-A9B5-E6FD-F735D41B48CF}"/>
              </a:ext>
            </a:extLst>
          </p:cNvPr>
          <p:cNvSpPr txBox="1"/>
          <p:nvPr/>
        </p:nvSpPr>
        <p:spPr>
          <a:xfrm>
            <a:off x="348649" y="816919"/>
            <a:ext cx="1652587" cy="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 err="1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SONUÇ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6495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12;p16">
            <a:extLst>
              <a:ext uri="{FF2B5EF4-FFF2-40B4-BE49-F238E27FC236}">
                <a16:creationId xmlns:a16="http://schemas.microsoft.com/office/drawing/2014/main" xmlns="" id="{3A843DC1-62A8-B434-48B8-C3C59216974D}"/>
              </a:ext>
            </a:extLst>
          </p:cNvPr>
          <p:cNvSpPr txBox="1"/>
          <p:nvPr/>
        </p:nvSpPr>
        <p:spPr>
          <a:xfrm>
            <a:off x="420731" y="492619"/>
            <a:ext cx="3178200" cy="6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 err="1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ÖNERİLER</a:t>
            </a:r>
            <a:endParaRPr dirty="0"/>
          </a:p>
        </p:txBody>
      </p:sp>
      <p:pic>
        <p:nvPicPr>
          <p:cNvPr id="8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E9D3E55A-208C-14B8-8A9C-C6085961E41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13937" y="160638"/>
            <a:ext cx="2152650" cy="131256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211;p16">
            <a:extLst>
              <a:ext uri="{FF2B5EF4-FFF2-40B4-BE49-F238E27FC236}">
                <a16:creationId xmlns:a16="http://schemas.microsoft.com/office/drawing/2014/main" xmlns="" id="{B890B8A6-6F72-1925-89BF-B8BEB9DCF2E7}"/>
              </a:ext>
            </a:extLst>
          </p:cNvPr>
          <p:cNvSpPr txBox="1"/>
          <p:nvPr/>
        </p:nvSpPr>
        <p:spPr>
          <a:xfrm>
            <a:off x="1061865" y="1814298"/>
            <a:ext cx="7797929" cy="3845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bulgu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ve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sonuçlarına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dayalı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olarak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endParaRPr dirty="0"/>
          </a:p>
          <a:p>
            <a:pPr marL="341312" marR="0" lvl="0" indent="-34131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ahoma"/>
              <a:buNone/>
            </a:pP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   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alana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ve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uygulayıcılara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katkı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getirebilecek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öneri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veriniz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6961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E7547867-BDF8-41F5-9052-038EFB7392F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913937" y="160638"/>
            <a:ext cx="2152650" cy="131256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18;p17">
            <a:extLst>
              <a:ext uri="{FF2B5EF4-FFF2-40B4-BE49-F238E27FC236}">
                <a16:creationId xmlns:a16="http://schemas.microsoft.com/office/drawing/2014/main" xmlns="" id="{68D282BF-F3B4-4A98-6AB4-375CE0E0FF51}"/>
              </a:ext>
            </a:extLst>
          </p:cNvPr>
          <p:cNvSpPr txBox="1"/>
          <p:nvPr/>
        </p:nvSpPr>
        <p:spPr>
          <a:xfrm>
            <a:off x="411205" y="495450"/>
            <a:ext cx="2974546" cy="642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 err="1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KAYNAKÇA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571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31;p18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69E9CD2A-ACCF-825E-C240-9F18D2E5EAB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116741" y="1324340"/>
            <a:ext cx="3958517" cy="308702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29;p18">
            <a:extLst>
              <a:ext uri="{FF2B5EF4-FFF2-40B4-BE49-F238E27FC236}">
                <a16:creationId xmlns:a16="http://schemas.microsoft.com/office/drawing/2014/main" xmlns="" id="{F9E915D7-F18C-32DD-E605-43624D5EA6FB}"/>
              </a:ext>
            </a:extLst>
          </p:cNvPr>
          <p:cNvSpPr txBox="1"/>
          <p:nvPr/>
        </p:nvSpPr>
        <p:spPr>
          <a:xfrm>
            <a:off x="3584575" y="5529220"/>
            <a:ext cx="7412037" cy="1071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Tahoma"/>
              <a:buNone/>
            </a:pPr>
            <a:r>
              <a:rPr lang="en-US" sz="28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Katılımınız</a:t>
            </a:r>
            <a:r>
              <a:rPr lang="en-US" sz="28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8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için</a:t>
            </a:r>
            <a:r>
              <a:rPr lang="en-US" sz="28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8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teşekkür</a:t>
            </a:r>
            <a:r>
              <a:rPr lang="en-US" sz="28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8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ederiz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8489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CDF96FA0-0347-CB3E-7A9F-71190F4F0B7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13937" y="160638"/>
            <a:ext cx="2152650" cy="131256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52869F79-33BC-2A20-A882-C7DCC494E8A8}"/>
              </a:ext>
            </a:extLst>
          </p:cNvPr>
          <p:cNvSpPr txBox="1"/>
          <p:nvPr/>
        </p:nvSpPr>
        <p:spPr>
          <a:xfrm>
            <a:off x="3055208" y="2707111"/>
            <a:ext cx="6110416" cy="702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-TR" sz="1800" b="1" dirty="0">
                <a:solidFill>
                  <a:srgbClr val="111111"/>
                </a:solidFill>
                <a:highlight>
                  <a:srgbClr val="FFFFFF"/>
                </a:highlight>
              </a:rPr>
              <a:t>(BU ALANA BİLDİRİ BAŞLIĞINIZI YAZABİLİR, İSTEDİĞİNİZ GİBİ DÜZENLEYEBİLİRSİNİZ.)</a:t>
            </a:r>
            <a:endParaRPr lang="tr-TR" sz="1800" dirty="0">
              <a:solidFill>
                <a:srgbClr val="11111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5DAD8985-6215-8AD8-CC0E-37FB9E789D6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13937" y="160638"/>
            <a:ext cx="2152650" cy="131256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21;p4">
            <a:extLst>
              <a:ext uri="{FF2B5EF4-FFF2-40B4-BE49-F238E27FC236}">
                <a16:creationId xmlns:a16="http://schemas.microsoft.com/office/drawing/2014/main" xmlns="" id="{D11EF278-111B-E422-D6D3-2FF908AEF781}"/>
              </a:ext>
            </a:extLst>
          </p:cNvPr>
          <p:cNvSpPr txBox="1"/>
          <p:nvPr/>
        </p:nvSpPr>
        <p:spPr>
          <a:xfrm>
            <a:off x="1062681" y="1533525"/>
            <a:ext cx="10836875" cy="47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</a:pPr>
            <a:r>
              <a:rPr lang="tr-TR" sz="2000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			(ÖRNEK AKIŞ. İSTEDİĞİNİZ GİBİ DÜZENLEYEBİLİRSİNİZ.)</a:t>
            </a:r>
            <a:endParaRPr lang="tr-TR" sz="2000" b="0" i="0" u="none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512762" marR="0" lvl="0" indent="-5127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Times New Roman"/>
              <a:buAutoNum type="arabicPeriod"/>
            </a:pP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Problem Durumu (2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Slayt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)</a:t>
            </a:r>
            <a:endParaRPr dirty="0"/>
          </a:p>
          <a:p>
            <a:pPr marL="512762" marR="0" lvl="0" indent="-5127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Times New Roman"/>
              <a:buAutoNum type="arabicPeriod"/>
            </a:pP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Araştırmanın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Amacı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-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Soruları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(1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Slayt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)</a:t>
            </a:r>
            <a:endParaRPr dirty="0"/>
          </a:p>
          <a:p>
            <a:pPr marL="512762" marR="0" lvl="0" indent="-5127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Times New Roman"/>
              <a:buAutoNum type="arabicPeriod"/>
            </a:pP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Yöntem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(2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Slayt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)</a:t>
            </a:r>
            <a:endParaRPr dirty="0"/>
          </a:p>
          <a:p>
            <a:pPr marL="457200" marR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ahoma"/>
              <a:buNone/>
            </a:pPr>
            <a:r>
              <a:rPr lang="en-US" sz="2000" b="0" i="1" u="none" strike="noStrike" cap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3.1. </a:t>
            </a:r>
            <a:r>
              <a:rPr lang="en-US" sz="2000" b="0" i="1" u="none" strike="noStrike" cap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</a:t>
            </a:r>
            <a:r>
              <a:rPr lang="en-US" sz="2000" b="0" i="1" u="none" strike="noStrike" cap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strike="noStrike" cap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Deseni</a:t>
            </a:r>
            <a:endParaRPr sz="1800" dirty="0">
              <a:solidFill>
                <a:srgbClr val="40404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ahoma"/>
              <a:buNone/>
            </a:pPr>
            <a:r>
              <a:rPr lang="en-US" sz="2000" b="0" i="1" u="none" strike="noStrike" cap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3.2. </a:t>
            </a:r>
            <a:r>
              <a:rPr lang="en-US" sz="2000" b="0" i="1" u="none" strike="noStrike" cap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Örneklem</a:t>
            </a:r>
            <a:r>
              <a:rPr lang="en-US" sz="2000" b="0" i="1" u="none" strike="noStrike" cap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/</a:t>
            </a:r>
            <a:r>
              <a:rPr lang="en-US" sz="2000" b="0" i="1" u="none" strike="noStrike" cap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</a:t>
            </a:r>
            <a:r>
              <a:rPr lang="en-US" sz="2000" b="0" i="1" u="none" strike="noStrike" cap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strike="noStrike" cap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Grubu</a:t>
            </a:r>
            <a:endParaRPr dirty="0"/>
          </a:p>
          <a:p>
            <a:pPr marL="457200" marR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ahoma"/>
              <a:buNone/>
            </a:pPr>
            <a:r>
              <a:rPr lang="en-US" sz="2000" b="0" i="1" u="none" strike="noStrike" cap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3.3. Veri </a:t>
            </a:r>
            <a:r>
              <a:rPr lang="en-US" sz="2000" b="0" i="1" u="none" strike="noStrike" cap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Toplama</a:t>
            </a:r>
            <a:r>
              <a:rPr lang="en-US" sz="2000" b="0" i="1" u="none" strike="noStrike" cap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Aracı </a:t>
            </a:r>
            <a:r>
              <a:rPr lang="en-US" sz="2000" b="0" i="1" u="none" strike="noStrike" cap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ve</a:t>
            </a:r>
            <a:r>
              <a:rPr lang="en-US" sz="2000" b="0" i="1" u="none" strike="noStrike" cap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strike="noStrike" cap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Uygulama</a:t>
            </a:r>
            <a:endParaRPr dirty="0"/>
          </a:p>
          <a:p>
            <a:pPr marL="457200" marR="0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ahoma"/>
              <a:buNone/>
            </a:pPr>
            <a:r>
              <a:rPr lang="en-US" sz="2000" b="0" i="1" u="none" strike="noStrike" cap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3.4. </a:t>
            </a:r>
            <a:r>
              <a:rPr lang="en-US" sz="2000" b="0" i="1" u="none" strike="noStrike" cap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Verilerin</a:t>
            </a:r>
            <a:r>
              <a:rPr lang="en-US" sz="2000" b="0" i="1" u="none" strike="noStrike" cap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strike="noStrike" cap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Analizi</a:t>
            </a:r>
            <a:endParaRPr dirty="0"/>
          </a:p>
          <a:p>
            <a:pPr marL="512762" marR="0" lvl="0" indent="-5127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ahoma"/>
              <a:buNone/>
            </a:pP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4.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Bulgular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(5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Slayt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)</a:t>
            </a:r>
            <a:endParaRPr dirty="0"/>
          </a:p>
          <a:p>
            <a:pPr marL="512762" marR="0" lvl="0" indent="-5127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ahoma"/>
              <a:buNone/>
            </a:pP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5.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Sonuç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ve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Öneriler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(2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Slayt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)</a:t>
            </a:r>
            <a:endParaRPr dirty="0"/>
          </a:p>
          <a:p>
            <a:pPr marL="512762" marR="0" lvl="0" indent="-5127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ahoma"/>
              <a:buNone/>
            </a:pP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6.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Kaynakça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(1 </a:t>
            </a:r>
            <a:r>
              <a:rPr lang="en-US" sz="2000" b="0" i="0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Slayt</a:t>
            </a:r>
            <a:r>
              <a:rPr lang="en-US" sz="2000" b="0" i="0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)</a:t>
            </a:r>
            <a:endParaRPr dirty="0"/>
          </a:p>
          <a:p>
            <a:pPr marL="512762" marR="0" lvl="0" indent="-5127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dirty="0">
              <a:solidFill>
                <a:srgbClr val="40404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dirty="0">
              <a:solidFill>
                <a:srgbClr val="40404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" name="Google Shape;120;p4">
            <a:extLst>
              <a:ext uri="{FF2B5EF4-FFF2-40B4-BE49-F238E27FC236}">
                <a16:creationId xmlns:a16="http://schemas.microsoft.com/office/drawing/2014/main" xmlns="" id="{4321F333-AC5B-8E0C-530E-6025DF06FEA9}"/>
              </a:ext>
            </a:extLst>
          </p:cNvPr>
          <p:cNvSpPr txBox="1"/>
          <p:nvPr/>
        </p:nvSpPr>
        <p:spPr>
          <a:xfrm>
            <a:off x="0" y="365313"/>
            <a:ext cx="4314900" cy="7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SUNU </a:t>
            </a:r>
            <a:r>
              <a:rPr lang="en-US" sz="3600" b="0" i="0" u="none" dirty="0" err="1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AKIŞI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7601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28;p5">
            <a:extLst>
              <a:ext uri="{FF2B5EF4-FFF2-40B4-BE49-F238E27FC236}">
                <a16:creationId xmlns:a16="http://schemas.microsoft.com/office/drawing/2014/main" xmlns="" id="{62C06D7F-D77D-2628-F0E4-119F62532BE7}"/>
              </a:ext>
            </a:extLst>
          </p:cNvPr>
          <p:cNvSpPr txBox="1"/>
          <p:nvPr/>
        </p:nvSpPr>
        <p:spPr>
          <a:xfrm>
            <a:off x="500963" y="508622"/>
            <a:ext cx="4899025" cy="1281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PROBLEM DURUMU - 1</a:t>
            </a:r>
            <a:endParaRPr dirty="0"/>
          </a:p>
        </p:txBody>
      </p:sp>
      <p:sp>
        <p:nvSpPr>
          <p:cNvPr id="13" name="Google Shape;127;p5">
            <a:extLst>
              <a:ext uri="{FF2B5EF4-FFF2-40B4-BE49-F238E27FC236}">
                <a16:creationId xmlns:a16="http://schemas.microsoft.com/office/drawing/2014/main" xmlns="" id="{4B9B6933-9190-1D0C-6778-ECE9A2C8D1F8}"/>
              </a:ext>
            </a:extLst>
          </p:cNvPr>
          <p:cNvSpPr txBox="1"/>
          <p:nvPr/>
        </p:nvSpPr>
        <p:spPr>
          <a:xfrm>
            <a:off x="1656663" y="2711429"/>
            <a:ext cx="7486650" cy="2997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konusu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ile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ilgili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alanda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ve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uygulamada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dirty="0"/>
          </a:p>
          <a:p>
            <a:pPr marL="341312" marR="0" lvl="0" indent="-34131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ahoma"/>
              <a:buNone/>
            </a:pP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  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karşılaşılan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sorunları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sıralayınız</a:t>
            </a:r>
            <a:r>
              <a:rPr lang="en-US" sz="1800" b="0" i="0" u="none" dirty="0">
                <a:solidFill>
                  <a:srgbClr val="40404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1800" b="0" i="0" u="none" dirty="0">
              <a:solidFill>
                <a:srgbClr val="40404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341312" marR="0" lvl="0" indent="-34131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ahoma"/>
              <a:buNone/>
            </a:pPr>
            <a:endParaRPr sz="1800" dirty="0">
              <a:solidFill>
                <a:srgbClr val="40404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4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8D36D39D-DA02-B72F-6548-A24CFFDC19F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13937" y="160638"/>
            <a:ext cx="2152650" cy="1312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509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E0514BEA-622E-34F9-4220-B35BA5DDB64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13937" y="160638"/>
            <a:ext cx="2152650" cy="131256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35;p6">
            <a:extLst>
              <a:ext uri="{FF2B5EF4-FFF2-40B4-BE49-F238E27FC236}">
                <a16:creationId xmlns:a16="http://schemas.microsoft.com/office/drawing/2014/main" xmlns="" id="{A70D16F9-E627-A878-6996-2E907B3FCD14}"/>
              </a:ext>
            </a:extLst>
          </p:cNvPr>
          <p:cNvSpPr txBox="1"/>
          <p:nvPr/>
        </p:nvSpPr>
        <p:spPr>
          <a:xfrm>
            <a:off x="522288" y="477988"/>
            <a:ext cx="5573712" cy="67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PROBLEM DURUMU - 2</a:t>
            </a:r>
            <a:endParaRPr dirty="0"/>
          </a:p>
        </p:txBody>
      </p:sp>
      <p:sp>
        <p:nvSpPr>
          <p:cNvPr id="10" name="Google Shape;134;p6">
            <a:extLst>
              <a:ext uri="{FF2B5EF4-FFF2-40B4-BE49-F238E27FC236}">
                <a16:creationId xmlns:a16="http://schemas.microsoft.com/office/drawing/2014/main" xmlns="" id="{A982CAAF-5252-AF13-D59F-4B49E7AF56E6}"/>
              </a:ext>
            </a:extLst>
          </p:cNvPr>
          <p:cNvSpPr txBox="1"/>
          <p:nvPr/>
        </p:nvSpPr>
        <p:spPr>
          <a:xfrm>
            <a:off x="838200" y="2201347"/>
            <a:ext cx="10515600" cy="1366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1800"/>
              <a:buFont typeface="Noto Sans Symbols"/>
              <a:buChar char="🠶"/>
            </a:pPr>
            <a:r>
              <a:rPr lang="en-US" sz="1800" b="0" i="1" u="none" dirty="0">
                <a:solidFill>
                  <a:srgbClr val="40404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konusunun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kuramsal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arka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planı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nedir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? (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listeleyiniz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).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1" u="none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76151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592BB343-4F06-60AC-3ABC-DDA6010A095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13937" y="160638"/>
            <a:ext cx="2152650" cy="131256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42;p7">
            <a:extLst>
              <a:ext uri="{FF2B5EF4-FFF2-40B4-BE49-F238E27FC236}">
                <a16:creationId xmlns:a16="http://schemas.microsoft.com/office/drawing/2014/main" xmlns="" id="{57966815-BBF6-2F12-8BDC-DEAA7E935EE7}"/>
              </a:ext>
            </a:extLst>
          </p:cNvPr>
          <p:cNvSpPr txBox="1"/>
          <p:nvPr/>
        </p:nvSpPr>
        <p:spPr>
          <a:xfrm>
            <a:off x="397262" y="408502"/>
            <a:ext cx="5095274" cy="1064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PROBLEM DURUMU - 3</a:t>
            </a:r>
            <a:endParaRPr dirty="0"/>
          </a:p>
        </p:txBody>
      </p:sp>
      <p:sp>
        <p:nvSpPr>
          <p:cNvPr id="11" name="Google Shape;141;p7">
            <a:extLst>
              <a:ext uri="{FF2B5EF4-FFF2-40B4-BE49-F238E27FC236}">
                <a16:creationId xmlns:a16="http://schemas.microsoft.com/office/drawing/2014/main" xmlns="" id="{25D96327-FDC5-BEE9-2F17-1DA3BA2574D4}"/>
              </a:ext>
            </a:extLst>
          </p:cNvPr>
          <p:cNvSpPr txBox="1"/>
          <p:nvPr/>
        </p:nvSpPr>
        <p:spPr>
          <a:xfrm>
            <a:off x="1005081" y="2220955"/>
            <a:ext cx="8431212" cy="154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Çalışmanızı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bu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konuda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daha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önce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yapılan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çalışmalardan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ayıran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 dirty="0"/>
          </a:p>
          <a:p>
            <a:pPr marL="341312" marR="0" lvl="0" indent="-34131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Tahoma"/>
              <a:buNone/>
            </a:pP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   (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özgün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kılan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)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özelliği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nedir</a:t>
            </a:r>
            <a:r>
              <a:rPr lang="en-US" sz="2000" b="0" i="1" u="none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1" u="none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22917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110;p3" descr="C:\Users\asus\AppData\Local\Microsoft\Windows\INetCache\Content.Word\EJER LOGO KIRMIZI.PNG">
            <a:extLst>
              <a:ext uri="{FF2B5EF4-FFF2-40B4-BE49-F238E27FC236}">
                <a16:creationId xmlns:a16="http://schemas.microsoft.com/office/drawing/2014/main" xmlns="" id="{B5D9FFD5-D788-831D-D681-ABC9BE852E9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13937" y="160638"/>
            <a:ext cx="2152650" cy="131256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149;p8">
            <a:extLst>
              <a:ext uri="{FF2B5EF4-FFF2-40B4-BE49-F238E27FC236}">
                <a16:creationId xmlns:a16="http://schemas.microsoft.com/office/drawing/2014/main" xmlns="" id="{FA161B95-40CD-8F9A-6227-6AC0E734CE2F}"/>
              </a:ext>
            </a:extLst>
          </p:cNvPr>
          <p:cNvSpPr txBox="1"/>
          <p:nvPr/>
        </p:nvSpPr>
        <p:spPr>
          <a:xfrm>
            <a:off x="373234" y="495450"/>
            <a:ext cx="8761412" cy="642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AMAÇ - </a:t>
            </a:r>
            <a:r>
              <a:rPr lang="en-US" sz="3600" b="0" i="0" u="none" dirty="0" err="1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ARAŞTIRMA</a:t>
            </a:r>
            <a:r>
              <a:rPr lang="en-US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3600" b="0" i="0" u="none" dirty="0" err="1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SORULARI</a:t>
            </a:r>
            <a:endParaRPr dirty="0"/>
          </a:p>
        </p:txBody>
      </p:sp>
      <p:sp>
        <p:nvSpPr>
          <p:cNvPr id="7" name="Google Shape;148;p8">
            <a:extLst>
              <a:ext uri="{FF2B5EF4-FFF2-40B4-BE49-F238E27FC236}">
                <a16:creationId xmlns:a16="http://schemas.microsoft.com/office/drawing/2014/main" xmlns="" id="{C3700B82-8E3C-2E87-B05F-4883BCEC8EEF}"/>
              </a:ext>
            </a:extLst>
          </p:cNvPr>
          <p:cNvSpPr txBox="1"/>
          <p:nvPr/>
        </p:nvSpPr>
        <p:spPr>
          <a:xfrm>
            <a:off x="1524300" y="1473200"/>
            <a:ext cx="9143400" cy="47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Bu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çalışmada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bilimsel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yaratıcılık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ile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ilgili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2008-2025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yılları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arasında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yayınlanmış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lisansüstü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tezlerin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belirli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kriterlere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göre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değerlendirmek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amaçlanmıştır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. Bu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temel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amaç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doğrultusunda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aşağıdaki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sorulara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cevap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aranmıştır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:</a:t>
            </a: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Tezlerin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yazıldığı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senelere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göre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dağılımı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nedir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Tezlerin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yazıldığı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lisansüstü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seviyesine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göre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dağılımı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nasıldır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Tezlerin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gerçekleştirildiği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üniversitelere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göre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dağılımı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nasıldır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Araştırmaların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yapıldığı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anabilim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dallarına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göre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dağılımı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nasıldır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Araştırmacı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katılımcılarının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sınıf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seviyesine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göre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dağılımı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nasıldır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Araştırmacı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katılımcılarının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katılıcı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sayısına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göre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dağılımı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nasıldır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Araştırmaların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yöntemine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göre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dağılımı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nasıldır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Araştırmaların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uygulanan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örneklem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ve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veri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toplama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araçlarına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göre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dağılımı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nasıldır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Araştırmalarının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konu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alanlarına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dağılımları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nasıldır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45273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59;p9">
            <a:extLst>
              <a:ext uri="{FF2B5EF4-FFF2-40B4-BE49-F238E27FC236}">
                <a16:creationId xmlns:a16="http://schemas.microsoft.com/office/drawing/2014/main" xmlns="" id="{9277937F-4160-8787-1ECA-E8E51C4569C7}"/>
              </a:ext>
            </a:extLst>
          </p:cNvPr>
          <p:cNvSpPr txBox="1"/>
          <p:nvPr/>
        </p:nvSpPr>
        <p:spPr>
          <a:xfrm>
            <a:off x="621248" y="571500"/>
            <a:ext cx="5637212" cy="642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 err="1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YÖNTEM</a:t>
            </a:r>
            <a:r>
              <a:rPr lang="en-US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 - 1</a:t>
            </a:r>
            <a:endParaRPr dirty="0"/>
          </a:p>
        </p:txBody>
      </p:sp>
      <p:sp>
        <p:nvSpPr>
          <p:cNvPr id="8" name="Google Shape;155;p9">
            <a:extLst>
              <a:ext uri="{FF2B5EF4-FFF2-40B4-BE49-F238E27FC236}">
                <a16:creationId xmlns:a16="http://schemas.microsoft.com/office/drawing/2014/main" xmlns="" id="{FD3F6808-29D7-880C-E085-CD61B2CB477F}"/>
              </a:ext>
            </a:extLst>
          </p:cNvPr>
          <p:cNvSpPr txBox="1"/>
          <p:nvPr/>
        </p:nvSpPr>
        <p:spPr>
          <a:xfrm>
            <a:off x="1543050" y="1582223"/>
            <a:ext cx="4552950" cy="552450"/>
          </a:xfrm>
          <a:prstGeom prst="rect">
            <a:avLst/>
          </a:prstGeom>
          <a:solidFill>
            <a:srgbClr val="D4DEB6"/>
          </a:solidFill>
          <a:ln w="9525" cap="rnd" cmpd="sng">
            <a:solidFill>
              <a:srgbClr val="9D2D0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ahoma"/>
              <a:buNone/>
            </a:pPr>
            <a:r>
              <a:rPr lang="en-US" sz="2400" b="0" i="0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Araştırma</a:t>
            </a:r>
            <a:r>
              <a:rPr lang="en-US" sz="2400" b="0" i="0" u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0" i="0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Modeli</a:t>
            </a:r>
            <a:r>
              <a:rPr lang="en-US" sz="2400" b="0" i="0" u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/</a:t>
            </a:r>
            <a:r>
              <a:rPr lang="en-US" sz="2400" b="0" i="0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Deseni</a:t>
            </a:r>
            <a:endParaRPr dirty="0"/>
          </a:p>
        </p:txBody>
      </p:sp>
      <p:sp>
        <p:nvSpPr>
          <p:cNvPr id="9" name="Google Shape;157;p9">
            <a:extLst>
              <a:ext uri="{FF2B5EF4-FFF2-40B4-BE49-F238E27FC236}">
                <a16:creationId xmlns:a16="http://schemas.microsoft.com/office/drawing/2014/main" xmlns="" id="{78491FEB-7546-BD41-4D5D-436B63B4A68C}"/>
              </a:ext>
            </a:extLst>
          </p:cNvPr>
          <p:cNvSpPr txBox="1"/>
          <p:nvPr/>
        </p:nvSpPr>
        <p:spPr>
          <a:xfrm>
            <a:off x="7317732" y="1582223"/>
            <a:ext cx="4874267" cy="552450"/>
          </a:xfrm>
          <a:prstGeom prst="rect">
            <a:avLst/>
          </a:prstGeom>
          <a:solidFill>
            <a:srgbClr val="9F8351"/>
          </a:solidFill>
          <a:ln w="15825" cap="rnd" cmpd="sng">
            <a:solidFill>
              <a:srgbClr val="745F3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ahoma"/>
              <a:buNone/>
            </a:pPr>
            <a:r>
              <a:rPr lang="en-US" sz="2400" b="0" i="0" u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Örneklem/Araştırma Grubu</a:t>
            </a:r>
            <a:endParaRPr/>
          </a:p>
        </p:txBody>
      </p:sp>
      <p:sp>
        <p:nvSpPr>
          <p:cNvPr id="10" name="Google Shape;158;p9">
            <a:extLst>
              <a:ext uri="{FF2B5EF4-FFF2-40B4-BE49-F238E27FC236}">
                <a16:creationId xmlns:a16="http://schemas.microsoft.com/office/drawing/2014/main" xmlns="" id="{B498F73F-8D4C-16B9-4F27-D82FA3CB6EB7}"/>
              </a:ext>
            </a:extLst>
          </p:cNvPr>
          <p:cNvSpPr txBox="1"/>
          <p:nvPr/>
        </p:nvSpPr>
        <p:spPr>
          <a:xfrm>
            <a:off x="7982465" y="2880154"/>
            <a:ext cx="3447536" cy="369364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YÖK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Ulusal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Tez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Merkezi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sitesinden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2025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senesinin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mayıs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ayında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tarihinde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çekilen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bilgiler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esas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alınarak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bir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liste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oluşturulmuş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,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yıllara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göre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düzenlenen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online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liste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kayıt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altına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alınmıştır</a:t>
            </a:r>
            <a:r>
              <a:rPr lang="en-US" sz="2000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. 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000" b="0" i="1" u="none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" name="Google Shape;156;p9">
            <a:extLst>
              <a:ext uri="{FF2B5EF4-FFF2-40B4-BE49-F238E27FC236}">
                <a16:creationId xmlns:a16="http://schemas.microsoft.com/office/drawing/2014/main" xmlns="" id="{EEEA168E-A298-2F3F-348B-755C6E150960}"/>
              </a:ext>
            </a:extLst>
          </p:cNvPr>
          <p:cNvSpPr txBox="1"/>
          <p:nvPr/>
        </p:nvSpPr>
        <p:spPr>
          <a:xfrm>
            <a:off x="1522412" y="2781300"/>
            <a:ext cx="4552950" cy="3693641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Bu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çalışmanın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yöntemi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nitel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bir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araştırma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yöntemi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olan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doküman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incelemesidir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.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Belirlenen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kriterlere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göre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oluşturulan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veri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seti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sonrasında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elde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edilen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bulgular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için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frekans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tabloları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oluşturulmuştur</a:t>
            </a:r>
            <a:r>
              <a:rPr lang="en-US" sz="2000" i="1" dirty="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. </a:t>
            </a:r>
            <a:endParaRPr sz="2000" i="1" dirty="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4101607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59;p9">
            <a:extLst>
              <a:ext uri="{FF2B5EF4-FFF2-40B4-BE49-F238E27FC236}">
                <a16:creationId xmlns:a16="http://schemas.microsoft.com/office/drawing/2014/main" xmlns="" id="{A64C3ABD-E0AA-C34D-05E4-6A9227B76D7F}"/>
              </a:ext>
            </a:extLst>
          </p:cNvPr>
          <p:cNvSpPr txBox="1"/>
          <p:nvPr/>
        </p:nvSpPr>
        <p:spPr>
          <a:xfrm>
            <a:off x="621248" y="571500"/>
            <a:ext cx="5637212" cy="642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3600"/>
              <a:buFont typeface="Tahoma"/>
              <a:buNone/>
            </a:pPr>
            <a:r>
              <a:rPr lang="en-US" sz="3600" b="0" i="0" u="none" dirty="0" err="1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YÖNTEM</a:t>
            </a:r>
            <a:r>
              <a:rPr lang="en-US" sz="3600" b="0" i="0" u="none" dirty="0">
                <a:solidFill>
                  <a:srgbClr val="A53010"/>
                </a:solidFill>
                <a:latin typeface="Tahoma"/>
                <a:ea typeface="Tahoma"/>
                <a:cs typeface="Tahoma"/>
                <a:sym typeface="Tahoma"/>
              </a:rPr>
              <a:t> - 1</a:t>
            </a:r>
            <a:endParaRPr dirty="0"/>
          </a:p>
        </p:txBody>
      </p:sp>
      <p:sp>
        <p:nvSpPr>
          <p:cNvPr id="8" name="Google Shape;166;p10">
            <a:extLst>
              <a:ext uri="{FF2B5EF4-FFF2-40B4-BE49-F238E27FC236}">
                <a16:creationId xmlns:a16="http://schemas.microsoft.com/office/drawing/2014/main" xmlns="" id="{7A16D918-AE59-514A-8C89-0B186A511C1A}"/>
              </a:ext>
            </a:extLst>
          </p:cNvPr>
          <p:cNvSpPr txBox="1"/>
          <p:nvPr/>
        </p:nvSpPr>
        <p:spPr>
          <a:xfrm>
            <a:off x="2035175" y="2033587"/>
            <a:ext cx="3994150" cy="576262"/>
          </a:xfrm>
          <a:prstGeom prst="rect">
            <a:avLst/>
          </a:prstGeom>
          <a:solidFill>
            <a:srgbClr val="D4DEB6"/>
          </a:solidFill>
          <a:ln w="9525" cap="rnd" cmpd="sng">
            <a:solidFill>
              <a:srgbClr val="9D2D0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ahoma"/>
              <a:buNone/>
            </a:pPr>
            <a:r>
              <a:rPr lang="en-US" sz="2400" b="0" i="0" u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Araştırma Modeli/Deseni</a:t>
            </a:r>
            <a:endParaRPr/>
          </a:p>
        </p:txBody>
      </p:sp>
      <p:sp>
        <p:nvSpPr>
          <p:cNvPr id="9" name="Google Shape;167;p10">
            <a:extLst>
              <a:ext uri="{FF2B5EF4-FFF2-40B4-BE49-F238E27FC236}">
                <a16:creationId xmlns:a16="http://schemas.microsoft.com/office/drawing/2014/main" xmlns="" id="{AFA116F6-A8D8-5565-2320-3B31F4702F4B}"/>
              </a:ext>
            </a:extLst>
          </p:cNvPr>
          <p:cNvSpPr txBox="1"/>
          <p:nvPr/>
        </p:nvSpPr>
        <p:spPr>
          <a:xfrm>
            <a:off x="2035175" y="3068637"/>
            <a:ext cx="3994150" cy="20383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b="0" i="1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Araştırma</a:t>
            </a:r>
            <a:r>
              <a:rPr lang="en-US" sz="2000" b="0" i="1" u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modeli</a:t>
            </a:r>
            <a:r>
              <a:rPr lang="en-US" sz="2000" b="0" i="1" u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/</a:t>
            </a:r>
            <a:r>
              <a:rPr lang="en-US" sz="2000" b="0" i="1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deseni</a:t>
            </a:r>
            <a:r>
              <a:rPr lang="en-US" sz="2000" b="0" i="1" u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ve</a:t>
            </a:r>
            <a:r>
              <a:rPr lang="en-US" sz="2000" b="0" i="1" u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gerekçesini</a:t>
            </a:r>
            <a:r>
              <a:rPr lang="en-US" sz="2000" b="0" i="1" u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bir</a:t>
            </a:r>
            <a:r>
              <a:rPr lang="en-US" sz="2000" b="0" i="1" u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cümle</a:t>
            </a:r>
            <a:r>
              <a:rPr lang="en-US" sz="2000" b="0" i="1" u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ile</a:t>
            </a:r>
            <a:r>
              <a:rPr lang="en-US" sz="2000" b="0" i="1" u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açıklayınız</a:t>
            </a:r>
            <a:r>
              <a:rPr lang="en-US" sz="2000" b="0" i="1" u="none" dirty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1" u="none" dirty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" name="Google Shape;168;p10">
            <a:extLst>
              <a:ext uri="{FF2B5EF4-FFF2-40B4-BE49-F238E27FC236}">
                <a16:creationId xmlns:a16="http://schemas.microsoft.com/office/drawing/2014/main" xmlns="" id="{D76C61D9-ED2F-AC7F-CC39-3E915A865D68}"/>
              </a:ext>
            </a:extLst>
          </p:cNvPr>
          <p:cNvSpPr txBox="1"/>
          <p:nvPr/>
        </p:nvSpPr>
        <p:spPr>
          <a:xfrm>
            <a:off x="7571967" y="2033587"/>
            <a:ext cx="4275137" cy="552450"/>
          </a:xfrm>
          <a:prstGeom prst="rect">
            <a:avLst/>
          </a:prstGeom>
          <a:solidFill>
            <a:srgbClr val="9F8351"/>
          </a:solidFill>
          <a:ln w="15825" cap="rnd" cmpd="sng">
            <a:solidFill>
              <a:srgbClr val="745F3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ahoma"/>
              <a:buNone/>
            </a:pPr>
            <a:r>
              <a:rPr lang="en-US" sz="2400" b="0" i="0" u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Örneklem/Araştırma Grubu</a:t>
            </a:r>
            <a:endParaRPr/>
          </a:p>
        </p:txBody>
      </p:sp>
      <p:sp>
        <p:nvSpPr>
          <p:cNvPr id="11" name="Google Shape;169;p10">
            <a:extLst>
              <a:ext uri="{FF2B5EF4-FFF2-40B4-BE49-F238E27FC236}">
                <a16:creationId xmlns:a16="http://schemas.microsoft.com/office/drawing/2014/main" xmlns="" id="{C6345458-B683-773F-E93A-A891ABB22BCE}"/>
              </a:ext>
            </a:extLst>
          </p:cNvPr>
          <p:cNvSpPr txBox="1"/>
          <p:nvPr/>
        </p:nvSpPr>
        <p:spPr>
          <a:xfrm>
            <a:off x="7591811" y="3068637"/>
            <a:ext cx="4235450" cy="2027237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3010"/>
              </a:buClr>
              <a:buSzPts val="2000"/>
              <a:buFont typeface="Noto Sans Symbols"/>
              <a:buChar char="🠶"/>
            </a:pPr>
            <a:r>
              <a:rPr lang="en-US" sz="2000" b="0" i="1" u="none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Kullanılan</a:t>
            </a:r>
            <a:r>
              <a:rPr lang="en-US" sz="2000" b="0" i="1" u="none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örneklem</a:t>
            </a:r>
            <a:r>
              <a:rPr lang="en-US" sz="2000" b="0" i="1" u="none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yöntemini</a:t>
            </a:r>
            <a:r>
              <a:rPr lang="en-US" sz="2000" b="0" i="1" u="none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ve</a:t>
            </a:r>
            <a:r>
              <a:rPr lang="en-US" sz="2000" b="0" i="1" u="none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katılımcıların</a:t>
            </a:r>
            <a:r>
              <a:rPr lang="en-US" sz="2000" b="0" i="1" u="none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genel</a:t>
            </a:r>
            <a:r>
              <a:rPr lang="en-US" sz="2000" b="0" i="1" u="none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özelliklerini</a:t>
            </a:r>
            <a:r>
              <a:rPr lang="en-US" sz="2000" b="0" i="1" u="none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lang="en-US" sz="2000" b="0" i="1" u="none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özet</a:t>
            </a:r>
            <a:r>
              <a:rPr lang="en-US" sz="2000" b="0" i="1" u="none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olarak</a:t>
            </a:r>
            <a:r>
              <a:rPr lang="en-US" sz="2000" b="0" i="1" u="none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1" u="none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veriniz</a:t>
            </a:r>
            <a:r>
              <a:rPr lang="en-US" sz="2000" b="0" i="1" u="none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.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1" u="none" dirty="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79440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klava Desenli Çizgiler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49_TF03031015" id="{390893EB-C702-46A2-9E45-ED477A230356}" vid="{6C0DB551-3927-4012-93A8-67A0B0842775}"/>
    </a:ext>
  </a:extLst>
</a:theme>
</file>

<file path=ppt/theme/theme2.xml><?xml version="1.0" encoding="utf-8"?>
<a:theme xmlns:a="http://schemas.openxmlformats.org/drawingml/2006/main" name="Ofis Teması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İş baklava desenli çizgiler sunusu (geniş ekran)</Template>
  <TotalTime>30</TotalTime>
  <Words>296</Words>
  <Application>Microsoft Office PowerPoint</Application>
  <PresentationFormat>Geniş ekran</PresentationFormat>
  <Paragraphs>65</Paragraphs>
  <Slides>16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Noto Sans Symbols</vt:lpstr>
      <vt:lpstr>Tahoma</vt:lpstr>
      <vt:lpstr>Times New Roman</vt:lpstr>
      <vt:lpstr>Baklava Desenli Çizgiler 16x9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ANI YAYINCILIK</dc:creator>
  <cp:lastModifiedBy>User</cp:lastModifiedBy>
  <cp:revision>2</cp:revision>
  <dcterms:created xsi:type="dcterms:W3CDTF">2025-05-20T10:40:57Z</dcterms:created>
  <dcterms:modified xsi:type="dcterms:W3CDTF">2026-04-01T06:27:40Z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